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75" r:id="rId2"/>
    <p:sldId id="276" r:id="rId3"/>
    <p:sldId id="324" r:id="rId4"/>
    <p:sldId id="321" r:id="rId5"/>
    <p:sldId id="300" r:id="rId6"/>
    <p:sldId id="325" r:id="rId7"/>
    <p:sldId id="323" r:id="rId8"/>
    <p:sldId id="296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CCFF"/>
    <a:srgbClr val="F1417C"/>
    <a:srgbClr val="0033CC"/>
    <a:srgbClr val="DBEDFD"/>
    <a:srgbClr val="3399FF"/>
    <a:srgbClr val="2865FC"/>
    <a:srgbClr val="FF9900"/>
    <a:srgbClr val="D3D8FB"/>
    <a:srgbClr val="F307E8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5909" autoAdjust="0"/>
  </p:normalViewPr>
  <p:slideViewPr>
    <p:cSldViewPr>
      <p:cViewPr varScale="1">
        <p:scale>
          <a:sx n="70" d="100"/>
          <a:sy n="70" d="100"/>
        </p:scale>
        <p:origin x="-11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283" y="-101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0.10612740901641284"/>
          <c:y val="0.11435866644682792"/>
          <c:w val="0.38652466937725166"/>
          <c:h val="0.7097627864419877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3399FF"/>
            </a:solidFill>
            <a:ln w="19050">
              <a:noFill/>
            </a:ln>
          </c:spPr>
          <c:dPt>
            <c:idx val="0"/>
          </c:dPt>
          <c:dPt>
            <c:idx val="6"/>
          </c:dPt>
          <c:dPt>
            <c:idx val="7"/>
          </c:dPt>
          <c:dLbls>
            <c:dLbl>
              <c:idx val="0"/>
              <c:layout>
                <c:manualLayout>
                  <c:x val="1.9549069828977205E-2"/>
                  <c:y val="-5.6273548707980195E-2"/>
                </c:manualLayout>
              </c:layout>
              <c:showVal val="1"/>
            </c:dLbl>
            <c:dLbl>
              <c:idx val="1"/>
              <c:layout>
                <c:manualLayout>
                  <c:x val="2.5006999125109397E-2"/>
                  <c:y val="-1.7869121904666767E-2"/>
                </c:manualLayout>
              </c:layout>
              <c:showVal val="1"/>
            </c:dLbl>
            <c:dLbl>
              <c:idx val="2"/>
              <c:layout>
                <c:manualLayout>
                  <c:x val="2.2920603674540681E-2"/>
                  <c:y val="-1.4130376795934742E-2"/>
                </c:manualLayout>
              </c:layout>
              <c:showVal val="1"/>
            </c:dLbl>
            <c:dLbl>
              <c:idx val="3"/>
              <c:layout>
                <c:manualLayout>
                  <c:x val="3.4386725859106089E-3"/>
                  <c:y val="-9.0738325607133564E-3"/>
                </c:manualLayout>
              </c:layout>
              <c:showVal val="1"/>
            </c:dLbl>
            <c:dLbl>
              <c:idx val="4"/>
              <c:layout>
                <c:manualLayout>
                  <c:x val="2.448556430446195E-2"/>
                  <c:y val="-9.8276698638616582E-3"/>
                </c:manualLayout>
              </c:layout>
              <c:showVal val="1"/>
            </c:dLbl>
            <c:dLbl>
              <c:idx val="5"/>
              <c:layout>
                <c:manualLayout>
                  <c:x val="2.230882261236317E-2"/>
                  <c:y val="-1.7204758830094702E-2"/>
                </c:manualLayout>
              </c:layout>
              <c:showVal val="1"/>
            </c:dLbl>
            <c:dLbl>
              <c:idx val="6"/>
              <c:layout>
                <c:manualLayout>
                  <c:x val="1.6666666666666784E-2"/>
                  <c:y val="-1.5055917746252747E-2"/>
                </c:manualLayout>
              </c:layout>
              <c:showVal val="1"/>
            </c:dLbl>
            <c:dLbl>
              <c:idx val="7"/>
              <c:layout>
                <c:manualLayout>
                  <c:x val="1.2500000000000011E-2"/>
                  <c:y val="-2.1508453923218207E-2"/>
                </c:manualLayout>
              </c:layout>
              <c:showVal val="1"/>
            </c:dLbl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ИТОГО</c:v>
                </c:pt>
              </c:strCache>
            </c:strRef>
          </c:cat>
          <c:val>
            <c:numRef>
              <c:f>Лист1!$B$2</c:f>
              <c:numCache>
                <c:formatCode>0.0%</c:formatCode>
                <c:ptCount val="1"/>
                <c:pt idx="0">
                  <c:v>0.99099999999999999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FFFF00"/>
            </a:solidFill>
            <a:ln w="19050">
              <a:solidFill>
                <a:schemeClr val="tx1"/>
              </a:solidFill>
            </a:ln>
          </c:spPr>
          <c:dPt>
            <c:idx val="0"/>
          </c:dPt>
          <c:dPt>
            <c:idx val="6"/>
          </c:dPt>
          <c:dPt>
            <c:idx val="7"/>
          </c:dPt>
          <c:dLbls>
            <c:dLbl>
              <c:idx val="0"/>
              <c:layout>
                <c:manualLayout>
                  <c:x val="3.9965503743916032E-2"/>
                  <c:y val="-3.937274077714692E-2"/>
                </c:manualLayout>
              </c:layout>
              <c:showVal val="1"/>
            </c:dLbl>
            <c:dLbl>
              <c:idx val="1"/>
              <c:layout>
                <c:manualLayout>
                  <c:x val="3.3950617283950643E-2"/>
                  <c:y val="-1.0853494910821875E-2"/>
                </c:manualLayout>
              </c:layout>
              <c:showVal val="1"/>
            </c:dLbl>
            <c:dLbl>
              <c:idx val="2"/>
              <c:layout>
                <c:manualLayout>
                  <c:x val="2.8745625546806652E-2"/>
                  <c:y val="-4.4000877273947464E-3"/>
                </c:manualLayout>
              </c:layout>
              <c:showVal val="1"/>
            </c:dLbl>
            <c:dLbl>
              <c:idx val="3"/>
              <c:layout>
                <c:manualLayout>
                  <c:x val="2.7160542432195997E-2"/>
                  <c:y val="-1.4129607794627335E-2"/>
                </c:manualLayout>
              </c:layout>
              <c:showVal val="1"/>
            </c:dLbl>
            <c:dLbl>
              <c:idx val="4"/>
              <c:layout>
                <c:manualLayout>
                  <c:x val="3.3333333333333361E-2"/>
                  <c:y val="-1.6843056043103575E-2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79E-2"/>
                  <c:y val="-1.7204758830094702E-2"/>
                </c:manualLayout>
              </c:layout>
              <c:showVal val="1"/>
            </c:dLbl>
            <c:dLbl>
              <c:idx val="7"/>
              <c:layout>
                <c:manualLayout>
                  <c:x val="3.2420825790598434E-2"/>
                  <c:y val="-2.3656310553677916E-2"/>
                </c:manualLayout>
              </c:layout>
              <c:showVal val="1"/>
            </c:dLbl>
            <c:txPr>
              <a:bodyPr/>
              <a:lstStyle/>
              <a:p>
                <a:pPr>
                  <a:defRPr sz="15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ИТОГО</c:v>
                </c:pt>
              </c:strCache>
            </c:strRef>
          </c:cat>
          <c:val>
            <c:numRef>
              <c:f>Лист1!$C$2</c:f>
              <c:numCache>
                <c:formatCode>0.0%</c:formatCode>
                <c:ptCount val="1"/>
                <c:pt idx="0">
                  <c:v>0.95900000000000007</c:v>
                </c:pt>
              </c:numCache>
            </c:numRef>
          </c:val>
        </c:ser>
        <c:dLbls/>
        <c:shape val="box"/>
        <c:axId val="65301120"/>
        <c:axId val="75268480"/>
        <c:axId val="0"/>
      </c:bar3DChart>
      <c:catAx>
        <c:axId val="65301120"/>
        <c:scaling>
          <c:orientation val="minMax"/>
        </c:scaling>
        <c:axPos val="b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75268480"/>
        <c:crosses val="autoZero"/>
        <c:auto val="1"/>
        <c:lblAlgn val="ctr"/>
        <c:lblOffset val="100"/>
      </c:catAx>
      <c:valAx>
        <c:axId val="75268480"/>
        <c:scaling>
          <c:orientation val="minMax"/>
          <c:max val="1"/>
          <c:min val="0.1"/>
        </c:scaling>
        <c:axPos val="l"/>
        <c:majorGridlines/>
        <c:minorGridlines>
          <c:spPr>
            <a:ln>
              <a:noFill/>
            </a:ln>
          </c:spPr>
        </c:minorGridlines>
        <c:numFmt formatCode="0%" sourceLinked="0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65301120"/>
        <c:crosses val="autoZero"/>
        <c:crossBetween val="between"/>
        <c:majorUnit val="0.1"/>
      </c:valAx>
    </c:plotArea>
    <c:legend>
      <c:legendPos val="r"/>
      <c:legendEntry>
        <c:idx val="0"/>
        <c:txPr>
          <a:bodyPr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6.4368146074119698E-2"/>
          <c:y val="0.90882152513839587"/>
          <c:w val="0.42389096675415616"/>
          <c:h val="4.8332036334044988E-2"/>
        </c:manualLayout>
      </c:layout>
      <c:spPr>
        <a:ln>
          <a:noFill/>
        </a:ln>
      </c:spPr>
      <c:txPr>
        <a:bodyPr/>
        <a:lstStyle/>
        <a:p>
          <a:pPr>
            <a:defRPr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floor>
      <c:spPr>
        <a:solidFill>
          <a:srgbClr val="FFFF00"/>
        </a:solidFill>
      </c:spPr>
    </c:floor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5.9014334541726936E-2"/>
          <c:y val="6.3143157704699485E-2"/>
          <c:w val="0.91754160835537424"/>
          <c:h val="0.6550976093866851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dPt>
            <c:idx val="0"/>
            <c:spPr>
              <a:solidFill>
                <a:schemeClr val="accent3">
                  <a:lumMod val="5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2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3"/>
            <c:spPr>
              <a:solidFill>
                <a:schemeClr val="bg1">
                  <a:lumMod val="75000"/>
                </a:schemeClr>
              </a:solidFill>
              <a:ln>
                <a:solidFill>
                  <a:prstClr val="black"/>
                </a:solidFill>
              </a:ln>
            </c:spPr>
          </c:dPt>
          <c:dPt>
            <c:idx val="4"/>
            <c:spPr>
              <a:solidFill>
                <a:srgbClr val="3399FF"/>
              </a:solidFill>
              <a:ln>
                <a:solidFill>
                  <a:sysClr val="windowText" lastClr="000000"/>
                </a:solidFill>
              </a:ln>
            </c:spPr>
          </c:dPt>
          <c:dPt>
            <c:idx val="5"/>
            <c:spPr>
              <a:solidFill>
                <a:srgbClr val="FF0000"/>
              </a:solidFill>
              <a:ln>
                <a:solidFill>
                  <a:sysClr val="windowText" lastClr="000000"/>
                </a:solidFill>
              </a:ln>
            </c:spPr>
          </c:dPt>
          <c:dLbls>
            <c:dLbl>
              <c:idx val="0"/>
              <c:layout>
                <c:manualLayout>
                  <c:x val="2.3045763510206856E-2"/>
                  <c:y val="-3.8578459983319539E-2"/>
                </c:manualLayout>
              </c:layout>
              <c:showVal val="1"/>
            </c:dLbl>
            <c:dLbl>
              <c:idx val="1"/>
              <c:layout>
                <c:manualLayout>
                  <c:x val="2.6118539629664674E-2"/>
                  <c:y val="-4.3358445305764104E-2"/>
                </c:manualLayout>
              </c:layout>
              <c:showVal val="1"/>
            </c:dLbl>
            <c:dLbl>
              <c:idx val="2"/>
              <c:layout>
                <c:manualLayout>
                  <c:x val="2.8836901501302432E-2"/>
                  <c:y val="-5.3482907220011623E-2"/>
                </c:manualLayout>
              </c:layout>
              <c:showVal val="1"/>
            </c:dLbl>
            <c:dLbl>
              <c:idx val="3"/>
              <c:layout>
                <c:manualLayout>
                  <c:x val="5.5270488770301884E-2"/>
                  <c:y val="-4.5465996735886971E-2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800" b="1" i="0" u="none" strike="noStrike" kern="1200" baseline="0">
                      <a:solidFill>
                        <a:prstClr val="black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4"/>
              <c:layout>
                <c:manualLayout>
                  <c:x val="2.477915676954168E-2"/>
                  <c:y val="-4.9681490788973381E-2"/>
                </c:manualLayout>
              </c:layout>
              <c:showVal val="1"/>
            </c:dLbl>
            <c:dLbl>
              <c:idx val="5"/>
              <c:layout>
                <c:manualLayout>
                  <c:x val="3.7052372332112393E-2"/>
                  <c:y val="-4.4092323075213782E-2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Лист1!$A$2:$A$7</c:f>
              <c:strCache>
                <c:ptCount val="6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5">
                  <c:v>БК</c:v>
                </c:pt>
              </c:strCache>
            </c:strRef>
          </c:cat>
          <c:val>
            <c:numRef>
              <c:f>Лист1!$B$2:$B$7</c:f>
              <c:numCache>
                <c:formatCode>#,##0.0</c:formatCode>
                <c:ptCount val="6"/>
                <c:pt idx="0">
                  <c:v>1553626.3</c:v>
                </c:pt>
                <c:pt idx="1">
                  <c:v>3057330</c:v>
                </c:pt>
                <c:pt idx="2">
                  <c:v>4754803.7</c:v>
                </c:pt>
                <c:pt idx="3">
                  <c:v>5242880.5</c:v>
                </c:pt>
                <c:pt idx="4">
                  <c:v>509967.8</c:v>
                </c:pt>
                <c:pt idx="5">
                  <c:v>1118900</c:v>
                </c:pt>
              </c:numCache>
            </c:numRef>
          </c:val>
        </c:ser>
        <c:dLbls/>
        <c:gapWidth val="100"/>
        <c:shape val="box"/>
        <c:axId val="78187904"/>
        <c:axId val="83489920"/>
        <c:axId val="0"/>
      </c:bar3DChart>
      <c:catAx>
        <c:axId val="78187904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3489920"/>
        <c:crosses val="autoZero"/>
        <c:auto val="1"/>
        <c:lblAlgn val="ctr"/>
        <c:lblOffset val="100"/>
      </c:catAx>
      <c:valAx>
        <c:axId val="83489920"/>
        <c:scaling>
          <c:orientation val="minMax"/>
        </c:scaling>
        <c:delete val="1"/>
        <c:axPos val="l"/>
        <c:numFmt formatCode="#,##0.0" sourceLinked="1"/>
        <c:tickLblPos val="none"/>
        <c:crossAx val="78187904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9.3314224688885061E-2"/>
          <c:y val="5.70469386753081E-2"/>
          <c:w val="0.90559724658451435"/>
          <c:h val="0.5951744539425675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выдано</c:v>
                </c:pt>
              </c:strCache>
            </c:strRef>
          </c:tx>
          <c:spPr>
            <a:solidFill>
              <a:srgbClr val="F1417C"/>
            </a:solidFill>
            <a:ln w="19050">
              <a:solidFill>
                <a:schemeClr val="tx1"/>
              </a:solidFill>
            </a:ln>
          </c:spPr>
          <c:dPt>
            <c:idx val="7"/>
          </c:dPt>
          <c:dPt>
            <c:idx val="8"/>
            <c:spPr>
              <a:solidFill>
                <a:srgbClr val="FF9900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1.6940637167326803E-2"/>
                  <c:y val="-1.8541390440483543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73</a:t>
                    </a:r>
                    <a:r>
                      <a:rPr lang="en-US" sz="1400" dirty="0" smtClean="0"/>
                      <a:t>,</a:t>
                    </a:r>
                    <a:r>
                      <a:rPr lang="ru-RU" sz="1400" dirty="0" smtClean="0"/>
                      <a:t>5</a:t>
                    </a:r>
                    <a:r>
                      <a:rPr lang="en-US" sz="1400" dirty="0" smtClean="0"/>
                      <a:t>%</a:t>
                    </a:r>
                    <a:r>
                      <a:rPr lang="ru-RU" sz="1400" dirty="0" smtClean="0"/>
                      <a:t> 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6458923901476855E-2"/>
                  <c:y val="-1.3788000369617099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/>
                      <a:t>46</a:t>
                    </a:r>
                    <a:r>
                      <a:rPr lang="en-US" sz="1400" dirty="0" smtClean="0"/>
                      <a:t>,</a:t>
                    </a:r>
                    <a:r>
                      <a:rPr lang="ru-RU" sz="1400" dirty="0" smtClean="0"/>
                      <a:t>1</a:t>
                    </a:r>
                    <a:r>
                      <a:rPr lang="en-US" sz="1400" dirty="0" smtClean="0"/>
                      <a:t>%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1.5843973150654854E-2"/>
                  <c:y val="-1.4461358720355639E-2"/>
                </c:manualLayout>
              </c:layout>
              <c:showVal val="1"/>
            </c:dLbl>
            <c:dLbl>
              <c:idx val="3"/>
              <c:layout>
                <c:manualLayout>
                  <c:x val="1.6267920663053482E-2"/>
                  <c:y val="-1.593875893041068E-2"/>
                </c:manualLayout>
              </c:layout>
              <c:showVal val="1"/>
            </c:dLbl>
            <c:dLbl>
              <c:idx val="4"/>
              <c:layout>
                <c:manualLayout>
                  <c:x val="1.5937482847333744E-2"/>
                  <c:y val="-7.2356645621399233E-3"/>
                </c:manualLayout>
              </c:layout>
              <c:showVal val="1"/>
            </c:dLbl>
            <c:dLbl>
              <c:idx val="5"/>
              <c:layout>
                <c:manualLayout>
                  <c:x val="2.2308822612363166E-2"/>
                  <c:y val="-1.7204758830094688E-2"/>
                </c:manualLayout>
              </c:layout>
              <c:showVal val="1"/>
            </c:dLbl>
            <c:dLbl>
              <c:idx val="6"/>
              <c:layout>
                <c:manualLayout>
                  <c:x val="1.4054009430204019E-2"/>
                  <c:y val="-2.5810170987086031E-2"/>
                </c:manualLayout>
              </c:layout>
              <c:showVal val="1"/>
            </c:dLbl>
            <c:dLbl>
              <c:idx val="7"/>
              <c:layout>
                <c:manualLayout>
                  <c:x val="2.0932449923067541E-2"/>
                  <c:y val="-2.829191134957785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5">
                  <c:v>БК</c:v>
                </c:pt>
                <c:pt idx="7">
                  <c:v>2019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0.7350000000000001</c:v>
                </c:pt>
                <c:pt idx="1">
                  <c:v>0.46100000000000002</c:v>
                </c:pt>
                <c:pt idx="2">
                  <c:v>0.49000000000000005</c:v>
                </c:pt>
                <c:pt idx="3">
                  <c:v>0.63200000000000012</c:v>
                </c:pt>
                <c:pt idx="4">
                  <c:v>0.70700000000000007</c:v>
                </c:pt>
                <c:pt idx="5">
                  <c:v>0.3610000000000001</c:v>
                </c:pt>
                <c:pt idx="7">
                  <c:v>0.55200000000000005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оплачено</c:v>
                </c:pt>
              </c:strCache>
            </c:strRef>
          </c:tx>
          <c:spPr>
            <a:solidFill>
              <a:srgbClr val="2865FC"/>
            </a:solidFill>
            <a:ln w="19050">
              <a:solidFill>
                <a:schemeClr val="tx1"/>
              </a:solidFill>
            </a:ln>
          </c:spPr>
          <c:dPt>
            <c:idx val="7"/>
          </c:dPt>
          <c:dPt>
            <c:idx val="8"/>
            <c:spPr>
              <a:solidFill>
                <a:srgbClr val="66CCFF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7199148873634227E-2"/>
                  <c:y val="-1.6280245264814832E-2"/>
                </c:manualLayout>
              </c:layout>
              <c:showVal val="1"/>
            </c:dLbl>
            <c:dLbl>
              <c:idx val="1"/>
              <c:layout>
                <c:manualLayout>
                  <c:x val="2.6923599589929587E-2"/>
                  <c:y val="-1.3114642018878599E-2"/>
                </c:manualLayout>
              </c:layout>
              <c:showVal val="1"/>
            </c:dLbl>
            <c:dLbl>
              <c:idx val="2"/>
              <c:layout>
                <c:manualLayout>
                  <c:x val="2.8745625546806649E-2"/>
                  <c:y val="-1.7305175380977537E-2"/>
                </c:manualLayout>
              </c:layout>
              <c:showVal val="1"/>
            </c:dLbl>
            <c:dLbl>
              <c:idx val="3"/>
              <c:layout>
                <c:manualLayout>
                  <c:x val="2.716054243219599E-2"/>
                  <c:y val="-1.4129607794627325E-2"/>
                </c:manualLayout>
              </c:layout>
              <c:showVal val="1"/>
            </c:dLbl>
            <c:dLbl>
              <c:idx val="4"/>
              <c:layout>
                <c:manualLayout>
                  <c:x val="3.333333333333334E-2"/>
                  <c:y val="-1.6843056043103571E-2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69E-2"/>
                  <c:y val="-1.7204758830094688E-2"/>
                </c:manualLayout>
              </c:layout>
              <c:showVal val="1"/>
            </c:dLbl>
            <c:dLbl>
              <c:idx val="7"/>
              <c:layout>
                <c:manualLayout>
                  <c:x val="3.2420825790598427E-2"/>
                  <c:y val="-2.3656310553677912E-2"/>
                </c:manualLayout>
              </c:layout>
              <c:showVal val="1"/>
            </c:dLbl>
            <c:dLbl>
              <c:idx val="8"/>
              <c:layout>
                <c:manualLayout>
                  <c:x val="2.8109627547434894E-2"/>
                  <c:y val="0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Лист1!$A$2:$A$9</c:f>
              <c:strCache>
                <c:ptCount val="8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5">
                  <c:v>БК</c:v>
                </c:pt>
                <c:pt idx="7">
                  <c:v>2019</c:v>
                </c:pt>
              </c:strCache>
            </c:strRef>
          </c:cat>
          <c:val>
            <c:numRef>
              <c:f>Лист1!$C$2:$C$9</c:f>
              <c:numCache>
                <c:formatCode>0.0%</c:formatCode>
                <c:ptCount val="8"/>
                <c:pt idx="0">
                  <c:v>4.5999999999999999E-2</c:v>
                </c:pt>
                <c:pt idx="1">
                  <c:v>0.10900000000000001</c:v>
                </c:pt>
                <c:pt idx="2">
                  <c:v>6.5000000000000002E-2</c:v>
                </c:pt>
                <c:pt idx="3">
                  <c:v>9.9000000000000019E-2</c:v>
                </c:pt>
                <c:pt idx="4">
                  <c:v>0.10400000000000001</c:v>
                </c:pt>
                <c:pt idx="5">
                  <c:v>6.000000000000001E-3</c:v>
                </c:pt>
                <c:pt idx="7">
                  <c:v>7.9000000000000015E-2</c:v>
                </c:pt>
              </c:numCache>
            </c:numRef>
          </c:val>
        </c:ser>
        <c:dLbls/>
        <c:shape val="box"/>
        <c:axId val="90771456"/>
        <c:axId val="90772992"/>
        <c:axId val="0"/>
      </c:bar3DChart>
      <c:catAx>
        <c:axId val="90771456"/>
        <c:scaling>
          <c:orientation val="minMax"/>
        </c:scaling>
        <c:axPos val="b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772992"/>
        <c:crosses val="autoZero"/>
        <c:auto val="1"/>
        <c:lblAlgn val="ctr"/>
        <c:lblOffset val="100"/>
      </c:catAx>
      <c:valAx>
        <c:axId val="90772992"/>
        <c:scaling>
          <c:orientation val="minMax"/>
        </c:scaling>
        <c:axPos val="l"/>
        <c:majorGridlines/>
        <c:numFmt formatCode="0%" sourceLinked="0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07714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5399151177782331"/>
          <c:y val="0.88200634731978544"/>
          <c:w val="0.49443418307778303"/>
          <c:h val="5.90787992212553E-2"/>
        </c:manualLayout>
      </c:layout>
      <c:spPr>
        <a:ln>
          <a:noFill/>
        </a:ln>
      </c:spPr>
      <c:txPr>
        <a:bodyPr/>
        <a:lstStyle/>
        <a:p>
          <a:pPr>
            <a:defRPr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chemeClr val="bg1">
            <a:lumMod val="85000"/>
          </a:schemeClr>
        </a:solidFill>
      </c:spPr>
    </c:floor>
    <c:plotArea>
      <c:layout>
        <c:manualLayout>
          <c:layoutTarget val="inner"/>
          <c:xMode val="edge"/>
          <c:yMode val="edge"/>
          <c:x val="8.909778055676984E-2"/>
          <c:y val="0.17262013602125142"/>
          <c:w val="0.90559724658451435"/>
          <c:h val="0.5951744539425675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rgbClr val="F1417C"/>
            </a:solidFill>
            <a:ln w="19050">
              <a:solidFill>
                <a:schemeClr val="tx1"/>
              </a:solidFill>
            </a:ln>
          </c:spPr>
          <c:dPt>
            <c:idx val="7"/>
          </c:dPt>
          <c:dPt>
            <c:idx val="8"/>
            <c:spPr>
              <a:solidFill>
                <a:srgbClr val="FF9900"/>
              </a:solidFill>
              <a:ln w="1905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6.952595437165577E-3"/>
                  <c:y val="-1.3150470216099542E-2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/>
                      <a:t>73</a:t>
                    </a:r>
                    <a:r>
                      <a:rPr lang="en-US" sz="1300" dirty="0" smtClean="0"/>
                      <a:t>,</a:t>
                    </a:r>
                    <a:r>
                      <a:rPr lang="ru-RU" sz="1300" dirty="0" smtClean="0"/>
                      <a:t>5</a:t>
                    </a:r>
                    <a:r>
                      <a:rPr lang="en-US" sz="1300" dirty="0" smtClean="0"/>
                      <a:t>%</a:t>
                    </a:r>
                    <a:r>
                      <a:rPr lang="ru-RU" sz="1300" dirty="0" smtClean="0"/>
                      <a:t> 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7.4342218115216298E-3"/>
                  <c:y val="-1.3787939584486741E-2"/>
                </c:manualLayout>
              </c:layout>
              <c:tx>
                <c:rich>
                  <a:bodyPr/>
                  <a:lstStyle/>
                  <a:p>
                    <a:r>
                      <a:rPr lang="ru-RU" sz="1300" dirty="0" smtClean="0"/>
                      <a:t>46</a:t>
                    </a:r>
                    <a:r>
                      <a:rPr lang="en-US" sz="1300" dirty="0" smtClean="0"/>
                      <a:t>,</a:t>
                    </a:r>
                    <a:r>
                      <a:rPr lang="ru-RU" sz="1300" dirty="0" smtClean="0"/>
                      <a:t>1</a:t>
                    </a:r>
                    <a:r>
                      <a:rPr lang="en-US" sz="1300" dirty="0" smtClean="0"/>
                      <a:t>%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>
                <c:manualLayout>
                  <c:x val="-1.648209117922101E-2"/>
                  <c:y val="-1.4461358214691447E-2"/>
                </c:manualLayout>
              </c:layout>
              <c:showVal val="1"/>
            </c:dLbl>
            <c:dLbl>
              <c:idx val="3"/>
              <c:layout>
                <c:manualLayout>
                  <c:x val="-7.6252344774541984E-3"/>
                  <c:y val="-1.0563275955187822E-2"/>
                </c:manualLayout>
              </c:layout>
              <c:showVal val="1"/>
            </c:dLbl>
            <c:dLbl>
              <c:idx val="4"/>
              <c:layout>
                <c:manualLayout>
                  <c:x val="-7.9556886028740448E-3"/>
                  <c:y val="-7.2359699513919592E-3"/>
                </c:manualLayout>
              </c:layout>
              <c:showVal val="1"/>
            </c:dLbl>
            <c:dLbl>
              <c:idx val="5"/>
              <c:layout>
                <c:manualLayout>
                  <c:x val="1.387597456853382E-2"/>
                  <c:y val="-3.0720756790053292E-2"/>
                </c:manualLayout>
              </c:layout>
              <c:showVal val="1"/>
            </c:dLbl>
            <c:dLbl>
              <c:idx val="6"/>
              <c:layout>
                <c:manualLayout>
                  <c:x val="1.4054009430204019E-2"/>
                  <c:y val="-2.5810170987086031E-2"/>
                </c:manualLayout>
              </c:layout>
              <c:showVal val="1"/>
            </c:dLbl>
            <c:dLbl>
              <c:idx val="7"/>
              <c:layout>
                <c:manualLayout>
                  <c:x val="9.6886360743909158E-3"/>
                  <c:y val="-3.3698306081169249E-2"/>
                </c:manualLayout>
              </c:layout>
              <c:showVal val="1"/>
            </c:dLbl>
            <c:txPr>
              <a:bodyPr/>
              <a:lstStyle/>
              <a:p>
                <a:pPr>
                  <a:defRPr sz="13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5">
                  <c:v>БК</c:v>
                </c:pt>
                <c:pt idx="7">
                  <c:v>2019</c:v>
                </c:pt>
                <c:pt idx="8">
                  <c:v>2018 (Iп/г)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0.7350000000000001</c:v>
                </c:pt>
                <c:pt idx="1">
                  <c:v>0.46100000000000002</c:v>
                </c:pt>
                <c:pt idx="2">
                  <c:v>0.49000000000000005</c:v>
                </c:pt>
                <c:pt idx="3">
                  <c:v>0.63200000000000012</c:v>
                </c:pt>
                <c:pt idx="4">
                  <c:v>0.70700000000000007</c:v>
                </c:pt>
                <c:pt idx="5">
                  <c:v>0.3610000000000001</c:v>
                </c:pt>
                <c:pt idx="7">
                  <c:v>0.55200000000000005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I полугодие 2018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c:spPr>
          <c:dPt>
            <c:idx val="7"/>
          </c:dPt>
          <c:dPt>
            <c:idx val="8"/>
          </c:dPt>
          <c:dLbls>
            <c:dLbl>
              <c:idx val="0"/>
              <c:layout>
                <c:manualLayout>
                  <c:x val="2.7199148873634227E-2"/>
                  <c:y val="-1.6280245264814832E-2"/>
                </c:manualLayout>
              </c:layout>
              <c:showVal val="1"/>
            </c:dLbl>
            <c:dLbl>
              <c:idx val="1"/>
              <c:layout>
                <c:manualLayout>
                  <c:x val="2.6923599589929587E-2"/>
                  <c:y val="-1.3114642018878599E-2"/>
                </c:manualLayout>
              </c:layout>
              <c:showVal val="1"/>
            </c:dLbl>
            <c:dLbl>
              <c:idx val="2"/>
              <c:layout>
                <c:manualLayout>
                  <c:x val="2.8745625546806649E-2"/>
                  <c:y val="-1.7305175380977537E-2"/>
                </c:manualLayout>
              </c:layout>
              <c:showVal val="1"/>
            </c:dLbl>
            <c:dLbl>
              <c:idx val="3"/>
              <c:layout>
                <c:manualLayout>
                  <c:x val="2.716054243219599E-2"/>
                  <c:y val="-1.4129607794627325E-2"/>
                </c:manualLayout>
              </c:layout>
              <c:showVal val="1"/>
            </c:dLbl>
            <c:dLbl>
              <c:idx val="4"/>
              <c:layout>
                <c:manualLayout>
                  <c:x val="3.333333333333334E-2"/>
                  <c:y val="-1.6843056043103571E-2"/>
                </c:manualLayout>
              </c:layout>
              <c:showVal val="1"/>
            </c:dLbl>
            <c:dLbl>
              <c:idx val="5"/>
              <c:delete val="1"/>
            </c:dLbl>
            <c:dLbl>
              <c:idx val="6"/>
              <c:layout>
                <c:manualLayout>
                  <c:x val="2.8737204724409469E-2"/>
                  <c:y val="-1.7204758830094688E-2"/>
                </c:manualLayout>
              </c:layout>
              <c:showVal val="1"/>
            </c:dLbl>
            <c:dLbl>
              <c:idx val="7"/>
              <c:layout>
                <c:manualLayout>
                  <c:x val="3.2420825790598427E-2"/>
                  <c:y val="-2.3656310553677912E-2"/>
                </c:manualLayout>
              </c:layout>
              <c:showVal val="1"/>
            </c:dLbl>
            <c:dLbl>
              <c:idx val="8"/>
              <c:layout>
                <c:manualLayout>
                  <c:x val="2.9515108924806754E-2"/>
                  <c:y val="-2.973505153827275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УВ</c:v>
                </c:pt>
                <c:pt idx="1">
                  <c:v>МЧ</c:v>
                </c:pt>
                <c:pt idx="2">
                  <c:v>ВП</c:v>
                </c:pt>
                <c:pt idx="3">
                  <c:v>ПС</c:v>
                </c:pt>
                <c:pt idx="4">
                  <c:v>ТО</c:v>
                </c:pt>
                <c:pt idx="5">
                  <c:v>БК</c:v>
                </c:pt>
                <c:pt idx="7">
                  <c:v>2019</c:v>
                </c:pt>
                <c:pt idx="8">
                  <c:v>2018 (Iп/г)</c:v>
                </c:pt>
              </c:strCache>
            </c:strRef>
          </c:cat>
          <c:val>
            <c:numRef>
              <c:f>Лист1!$C$2:$C$10</c:f>
              <c:numCache>
                <c:formatCode>0.0%</c:formatCode>
                <c:ptCount val="9"/>
                <c:pt idx="0">
                  <c:v>0.92600000000000005</c:v>
                </c:pt>
                <c:pt idx="1">
                  <c:v>0.6170000000000001</c:v>
                </c:pt>
                <c:pt idx="2">
                  <c:v>0.77000000000000013</c:v>
                </c:pt>
                <c:pt idx="3">
                  <c:v>0.80800000000000005</c:v>
                </c:pt>
                <c:pt idx="4">
                  <c:v>0.90700000000000003</c:v>
                </c:pt>
                <c:pt idx="8">
                  <c:v>0.77700000000000014</c:v>
                </c:pt>
              </c:numCache>
            </c:numRef>
          </c:val>
        </c:ser>
        <c:dLbls/>
        <c:shape val="box"/>
        <c:axId val="91022464"/>
        <c:axId val="91024000"/>
        <c:axId val="0"/>
      </c:bar3DChart>
      <c:catAx>
        <c:axId val="91022464"/>
        <c:scaling>
          <c:orientation val="minMax"/>
        </c:scaling>
        <c:axPos val="b"/>
        <c:tickLblPos val="nextTo"/>
        <c:spPr>
          <a:ln w="19050">
            <a:solidFill>
              <a:srgbClr val="00B0F0"/>
            </a:solidFill>
          </a:ln>
        </c:spPr>
        <c:txPr>
          <a:bodyPr/>
          <a:lstStyle/>
          <a:p>
            <a:pPr>
              <a:defRPr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1024000"/>
        <c:crosses val="autoZero"/>
        <c:auto val="1"/>
        <c:lblAlgn val="ctr"/>
        <c:lblOffset val="100"/>
      </c:catAx>
      <c:valAx>
        <c:axId val="91024000"/>
        <c:scaling>
          <c:orientation val="minMax"/>
        </c:scaling>
        <c:axPos val="l"/>
        <c:majorGridlines/>
        <c:numFmt formatCode="0%" sourceLinked="0"/>
        <c:tickLblPos val="nextTo"/>
        <c:spPr>
          <a:noFill/>
          <a:ln w="19050">
            <a:solidFill>
              <a:schemeClr val="tx1"/>
            </a:solidFill>
          </a:ln>
        </c:spPr>
        <c:txPr>
          <a:bodyPr/>
          <a:lstStyle/>
          <a:p>
            <a:pPr>
              <a:defRPr sz="1600" b="1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910224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25399151177782331"/>
          <c:y val="0.88200634731978544"/>
          <c:w val="0.49443418307778303"/>
          <c:h val="5.90787992212553E-2"/>
        </c:manualLayout>
      </c:layout>
      <c:spPr>
        <a:ln>
          <a:noFill/>
        </a:ln>
      </c:spPr>
      <c:txPr>
        <a:bodyPr/>
        <a:lstStyle/>
        <a:p>
          <a:pPr>
            <a:defRPr sz="2000" b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0.19648</cdr:x>
      <cdr:y>0.69883</cdr:y>
    </cdr:from>
    <cdr:to>
      <cdr:x>0.2795</cdr:x>
      <cdr:y>0.76106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1704159" y="3799281"/>
          <a:ext cx="720080" cy="33827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7 251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0.28227</cdr:x>
      <cdr:y>0.69483</cdr:y>
    </cdr:from>
    <cdr:to>
      <cdr:x>0.3653</cdr:x>
      <cdr:y>0.76106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448272" y="3777515"/>
          <a:ext cx="720080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7 014</a:t>
          </a:r>
          <a:endParaRPr lang="ru-RU" sz="1800" b="1" dirty="0">
            <a:solidFill>
              <a:srgbClr val="C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0.4982</cdr:x>
      <cdr:y>0.16903</cdr:y>
    </cdr:from>
    <cdr:to>
      <cdr:x>0.98935</cdr:x>
      <cdr:y>0.75635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4321061" y="918961"/>
          <a:ext cx="4259943" cy="319302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0.79701</cdr:x>
      <cdr:y>0.67234</cdr:y>
    </cdr:from>
    <cdr:to>
      <cdr:x>0.90243</cdr:x>
      <cdr:y>0.76506</cdr:y>
    </cdr:to>
    <cdr:sp macro="" textlink="">
      <cdr:nvSpPr>
        <cdr:cNvPr id="2" name="Овал 1"/>
        <cdr:cNvSpPr/>
      </cdr:nvSpPr>
      <cdr:spPr>
        <a:xfrm xmlns:a="http://schemas.openxmlformats.org/drawingml/2006/main">
          <a:off x="6912768" y="3655265"/>
          <a:ext cx="914400" cy="504056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0.80075</cdr:x>
      <cdr:y>0.76506</cdr:y>
    </cdr:from>
    <cdr:to>
      <cdr:x>0.83852</cdr:x>
      <cdr:y>0.85475</cdr:y>
    </cdr:to>
    <cdr:cxnSp macro="">
      <cdr:nvCxnSpPr>
        <cdr:cNvPr id="7" name="Прямая со стрелкой 6"/>
        <cdr:cNvCxnSpPr/>
      </cdr:nvCxnSpPr>
      <cdr:spPr>
        <a:xfrm xmlns:a="http://schemas.openxmlformats.org/drawingml/2006/main" flipH="1">
          <a:off x="6945213" y="4159328"/>
          <a:ext cx="327612" cy="48761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0.58489</cdr:x>
      <cdr:y>0.85777</cdr:y>
    </cdr:from>
    <cdr:to>
      <cdr:x>0.97509</cdr:x>
      <cdr:y>0.96373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5073005" y="4663356"/>
          <a:ext cx="3384376" cy="57606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приказ 198/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(около 81 млн.  руб</a:t>
          </a:r>
          <a:r>
            <a:rPr lang="ru-RU" sz="1400" i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.) </a:t>
          </a:r>
        </a:p>
        <a:p xmlns:a="http://schemas.openxmlformats.org/drawingml/2006/main">
          <a:pPr algn="ctr"/>
          <a:r>
            <a:rPr lang="ru-RU" sz="1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+ 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исключения </a:t>
          </a:r>
          <a:r>
            <a:rPr lang="ru-RU" sz="1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(около 51 млн. руб.)</a:t>
          </a:r>
          <a:endParaRPr lang="ru-RU" sz="1400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0.01695</cdr:x>
      <cdr:y>0.85075</cdr:y>
    </cdr:from>
    <cdr:to>
      <cdr:x>0.89831</cdr:x>
      <cdr:y>0.92537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144016" y="4104456"/>
          <a:ext cx="7488832" cy="36004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ГЖС       560            1 314           1 920           2 499            254              604 </a:t>
          </a:r>
          <a:endParaRPr lang="ru-RU" sz="1800" b="1" dirty="0">
            <a:solidFill>
              <a:srgbClr val="0033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0.15829</cdr:x>
      <cdr:y>0.80597</cdr:y>
    </cdr:from>
    <cdr:to>
      <cdr:x>0.15829</cdr:x>
      <cdr:y>0.85075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>
          <a:off x="1344960" y="3888432"/>
          <a:ext cx="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33CC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0.28541</cdr:x>
      <cdr:y>0.80597</cdr:y>
    </cdr:from>
    <cdr:to>
      <cdr:x>0.28541</cdr:x>
      <cdr:y>0.85075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>
          <a:off x="2425080" y="3888432"/>
          <a:ext cx="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33CC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0.421</cdr:x>
      <cdr:y>0.80597</cdr:y>
    </cdr:from>
    <cdr:to>
      <cdr:x>0.421</cdr:x>
      <cdr:y>0.85075</cdr:y>
    </cdr:to>
    <cdr:cxnSp macro="">
      <cdr:nvCxnSpPr>
        <cdr:cNvPr id="15" name="Прямая со стрелкой 14"/>
        <cdr:cNvCxnSpPr/>
      </cdr:nvCxnSpPr>
      <cdr:spPr>
        <a:xfrm xmlns:a="http://schemas.openxmlformats.org/drawingml/2006/main">
          <a:off x="3577208" y="3888432"/>
          <a:ext cx="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33CC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0.55659</cdr:x>
      <cdr:y>0.80597</cdr:y>
    </cdr:from>
    <cdr:to>
      <cdr:x>0.55659</cdr:x>
      <cdr:y>0.85075</cdr:y>
    </cdr:to>
    <cdr:cxnSp macro="">
      <cdr:nvCxnSpPr>
        <cdr:cNvPr id="19" name="Прямая со стрелкой 18"/>
        <cdr:cNvCxnSpPr/>
      </cdr:nvCxnSpPr>
      <cdr:spPr>
        <a:xfrm xmlns:a="http://schemas.openxmlformats.org/drawingml/2006/main">
          <a:off x="4729336" y="3888432"/>
          <a:ext cx="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33CC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0.68371</cdr:x>
      <cdr:y>0.80597</cdr:y>
    </cdr:from>
    <cdr:to>
      <cdr:x>0.68371</cdr:x>
      <cdr:y>0.85075</cdr:y>
    </cdr:to>
    <cdr:cxnSp macro="">
      <cdr:nvCxnSpPr>
        <cdr:cNvPr id="24" name="Прямая со стрелкой 23"/>
        <cdr:cNvCxnSpPr/>
      </cdr:nvCxnSpPr>
      <cdr:spPr>
        <a:xfrm xmlns:a="http://schemas.openxmlformats.org/drawingml/2006/main">
          <a:off x="5809456" y="3888432"/>
          <a:ext cx="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33CC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0.8193</cdr:x>
      <cdr:y>0.80597</cdr:y>
    </cdr:from>
    <cdr:to>
      <cdr:x>0.8193</cdr:x>
      <cdr:y>0.85075</cdr:y>
    </cdr:to>
    <cdr:cxnSp macro="">
      <cdr:nvCxnSpPr>
        <cdr:cNvPr id="30" name="Прямая со стрелкой 29"/>
        <cdr:cNvCxnSpPr/>
      </cdr:nvCxnSpPr>
      <cdr:spPr>
        <a:xfrm xmlns:a="http://schemas.openxmlformats.org/drawingml/2006/main">
          <a:off x="6961584" y="3888432"/>
          <a:ext cx="0" cy="21602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33CC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0.80816</cdr:x>
      <cdr:y>0.00571</cdr:y>
    </cdr:from>
    <cdr:to>
      <cdr:x>0.98158</cdr:x>
      <cdr:y>0.06685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302619" y="26985"/>
          <a:ext cx="1567032" cy="2888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 20.05.2019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0.02531</cdr:x>
      <cdr:y>0.78458</cdr:y>
    </cdr:from>
    <cdr:to>
      <cdr:x>0.98158</cdr:x>
      <cdr:y>0.85879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28701" y="3707253"/>
          <a:ext cx="8640949" cy="3506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ГЖС       </a:t>
          </a:r>
          <a:r>
            <a:rPr lang="ru-RU" sz="16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467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dirty="0" smtClean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25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6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670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dirty="0" smtClean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120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   </a:t>
          </a:r>
          <a:r>
            <a:rPr lang="ru-RU" sz="16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917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dirty="0" smtClean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120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 </a:t>
          </a:r>
          <a:r>
            <a:rPr lang="ru-RU" sz="16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1605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dirty="0" smtClean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246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  </a:t>
          </a:r>
          <a:r>
            <a:rPr lang="ru-RU" sz="16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188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dirty="0" smtClean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30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    </a:t>
          </a:r>
          <a:r>
            <a:rPr lang="ru-RU" sz="16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178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(</a:t>
          </a:r>
          <a:r>
            <a:rPr lang="ru-RU" sz="1600" b="1" dirty="0" smtClean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                      </a:t>
          </a:r>
          <a:r>
            <a:rPr lang="ru-RU" sz="1600" b="1" dirty="0" smtClean="0">
              <a:solidFill>
                <a:srgbClr val="F1417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4023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(</a:t>
          </a:r>
          <a:r>
            <a:rPr lang="ru-RU" sz="1600" b="1" dirty="0" smtClean="0">
              <a:solidFill>
                <a:srgbClr val="2865F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545</a:t>
          </a:r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</a:t>
          </a:r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0.16078</cdr:x>
      <cdr:y>0.72744</cdr:y>
    </cdr:from>
    <cdr:to>
      <cdr:x>0.16078</cdr:x>
      <cdr:y>0.78839</cdr:y>
    </cdr:to>
    <cdr:cxnSp macro="">
      <cdr:nvCxnSpPr>
        <cdr:cNvPr id="5" name="Прямая со стрелкой 4"/>
        <cdr:cNvCxnSpPr/>
      </cdr:nvCxnSpPr>
      <cdr:spPr>
        <a:xfrm xmlns:a="http://schemas.openxmlformats.org/drawingml/2006/main">
          <a:off x="1452827" y="3437241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0.27235</cdr:x>
      <cdr:y>0.72744</cdr:y>
    </cdr:from>
    <cdr:to>
      <cdr:x>0.27235</cdr:x>
      <cdr:y>0.78458</cdr:y>
    </cdr:to>
    <cdr:cxnSp macro="">
      <cdr:nvCxnSpPr>
        <cdr:cNvPr id="9" name="Прямая со стрелкой 8"/>
        <cdr:cNvCxnSpPr/>
      </cdr:nvCxnSpPr>
      <cdr:spPr>
        <a:xfrm xmlns:a="http://schemas.openxmlformats.org/drawingml/2006/main">
          <a:off x="2460939" y="3437241"/>
          <a:ext cx="0" cy="27003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0.37594</cdr:x>
      <cdr:y>0.73454</cdr:y>
    </cdr:from>
    <cdr:to>
      <cdr:x>0.37594</cdr:x>
      <cdr:y>0.78129</cdr:y>
    </cdr:to>
    <cdr:cxnSp macro="">
      <cdr:nvCxnSpPr>
        <cdr:cNvPr id="17" name="Прямая со стрелкой 16"/>
        <cdr:cNvCxnSpPr/>
      </cdr:nvCxnSpPr>
      <cdr:spPr>
        <a:xfrm xmlns:a="http://schemas.openxmlformats.org/drawingml/2006/main">
          <a:off x="3397043" y="3470813"/>
          <a:ext cx="0" cy="22088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0.47157</cdr:x>
      <cdr:y>0.72744</cdr:y>
    </cdr:from>
    <cdr:to>
      <cdr:x>0.47157</cdr:x>
      <cdr:y>0.78461</cdr:y>
    </cdr:to>
    <cdr:cxnSp macro="">
      <cdr:nvCxnSpPr>
        <cdr:cNvPr id="23" name="Прямая со стрелкой 22"/>
        <cdr:cNvCxnSpPr/>
      </cdr:nvCxnSpPr>
      <cdr:spPr>
        <a:xfrm xmlns:a="http://schemas.openxmlformats.org/drawingml/2006/main">
          <a:off x="4261139" y="3437241"/>
          <a:ext cx="0" cy="27013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0.58314</cdr:x>
      <cdr:y>0.72744</cdr:y>
    </cdr:from>
    <cdr:to>
      <cdr:x>0.58314</cdr:x>
      <cdr:y>0.78459</cdr:y>
    </cdr:to>
    <cdr:cxnSp macro="">
      <cdr:nvCxnSpPr>
        <cdr:cNvPr id="28" name="Прямая со стрелкой 27"/>
        <cdr:cNvCxnSpPr/>
      </cdr:nvCxnSpPr>
      <cdr:spPr>
        <a:xfrm xmlns:a="http://schemas.openxmlformats.org/drawingml/2006/main">
          <a:off x="5269251" y="3437241"/>
          <a:ext cx="0" cy="270043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0.6947</cdr:x>
      <cdr:y>0.72743</cdr:y>
    </cdr:from>
    <cdr:to>
      <cdr:x>0.6947</cdr:x>
      <cdr:y>0.78839</cdr:y>
    </cdr:to>
    <cdr:cxnSp macro="">
      <cdr:nvCxnSpPr>
        <cdr:cNvPr id="32" name="Прямая со стрелкой 31"/>
        <cdr:cNvCxnSpPr/>
      </cdr:nvCxnSpPr>
      <cdr:spPr>
        <a:xfrm xmlns:a="http://schemas.openxmlformats.org/drawingml/2006/main">
          <a:off x="6277363" y="3437229"/>
          <a:ext cx="0" cy="288044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0.70267</cdr:x>
      <cdr:y>0.54543</cdr:y>
    </cdr:from>
    <cdr:to>
      <cdr:x>0.77439</cdr:x>
      <cdr:y>0.60639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349371" y="2577228"/>
          <a:ext cx="648066" cy="28804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6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r>
            <a:rPr lang="ru-RU" sz="1400" b="1" kern="1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0,6%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0.80816</cdr:x>
      <cdr:y>0.10349</cdr:y>
    </cdr:from>
    <cdr:to>
      <cdr:x>0.98158</cdr:x>
      <cdr:y>0.16463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302619" y="488996"/>
          <a:ext cx="1567032" cy="2888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 </a:t>
          </a:r>
          <a:r>
            <a: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  20.05.2019</a:t>
          </a:r>
          <a:endParaRPr lang="ru-RU" sz="16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0.02531</cdr:x>
      <cdr:y>0.78458</cdr:y>
    </cdr:from>
    <cdr:to>
      <cdr:x>0.87799</cdr:x>
      <cdr:y>0.85879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28691" y="3707271"/>
          <a:ext cx="7704845" cy="35065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sz="16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0.63892</cdr:x>
      <cdr:y>0.54543</cdr:y>
    </cdr:from>
    <cdr:to>
      <cdr:x>0.71064</cdr:x>
      <cdr:y>0.60639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5773307" y="2577228"/>
          <a:ext cx="648072" cy="288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600" b="1" i="0" u="none" strike="noStrike" kern="1200" baseline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 sz="1600" b="1" kern="1200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184" cy="49609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907" y="0"/>
            <a:ext cx="2945184" cy="49609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D64646B1-048C-4CDE-AF0B-51292331B398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959"/>
            <a:ext cx="2945184" cy="49609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907" y="9428959"/>
            <a:ext cx="2945184" cy="49609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57D8F559-FA4B-4F06-8936-F86506EB069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81382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184" cy="49609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907" y="0"/>
            <a:ext cx="2945184" cy="49609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7A5E1BAC-D209-4EB3-8839-E6DCB6410485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93" y="4715273"/>
            <a:ext cx="5439089" cy="4466432"/>
          </a:xfrm>
          <a:prstGeom prst="rect">
            <a:avLst/>
          </a:prstGeom>
        </p:spPr>
        <p:txBody>
          <a:bodyPr vert="horz" lIns="91257" tIns="45629" rIns="91257" bIns="4562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959"/>
            <a:ext cx="2945184" cy="49609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907" y="9428959"/>
            <a:ext cx="2945184" cy="49609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FBD2C4A9-0D14-4791-82C1-B26B0BB807C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5536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52261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6455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96426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2C4A9-0D14-4791-82C1-B26B0BB807C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9642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5FB789-73A6-42FB-AAEF-888709E5FCCF}" type="datetimeFigureOut">
              <a:rPr lang="ru-RU" smtClean="0"/>
              <a:pPr/>
              <a:t>20.05.2019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105DD86-2879-4B17-A66E-FFFA54154CEA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677032454"/>
              </p:ext>
            </p:extLst>
          </p:nvPr>
        </p:nvGraphicFramePr>
        <p:xfrm>
          <a:off x="291083" y="1086313"/>
          <a:ext cx="8673405" cy="5436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260648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Итоги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выдачи и реализации ГЖС </a:t>
            </a:r>
          </a:p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по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графику 2018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года (</a:t>
            </a:r>
            <a:r>
              <a:rPr lang="ru-RU" sz="2400" b="1" i="1" dirty="0" smtClean="0">
                <a:solidFill>
                  <a:srgbClr val="000000"/>
                </a:solidFill>
                <a:latin typeface="Times New Roman"/>
              </a:rPr>
              <a:t>на 20.05.2019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)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1429074" cy="825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6424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144204"/>
            <a:ext cx="8564102" cy="19389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ru-RU" sz="1500" b="1" dirty="0" smtClean="0">
                <a:latin typeface="Times New Roman"/>
                <a:ea typeface="Times New Roman"/>
              </a:rPr>
              <a:t>Мероприятия</a:t>
            </a:r>
            <a:r>
              <a:rPr lang="ru-RU" sz="1500" dirty="0" smtClean="0">
                <a:latin typeface="Times New Roman"/>
                <a:ea typeface="Times New Roman"/>
              </a:rPr>
              <a:t> </a:t>
            </a:r>
            <a:r>
              <a:rPr lang="ru-RU" sz="1500" dirty="0">
                <a:latin typeface="Times New Roman"/>
                <a:ea typeface="Times New Roman"/>
              </a:rPr>
              <a:t>по обеспечению жильем категорий граждан, государственные обязательства </a:t>
            </a:r>
            <a:r>
              <a:rPr lang="ru-RU" sz="1500" dirty="0" smtClean="0">
                <a:latin typeface="Times New Roman"/>
                <a:ea typeface="Times New Roman"/>
              </a:rPr>
              <a:t/>
            </a:r>
            <a:br>
              <a:rPr lang="ru-RU" sz="1500" dirty="0" smtClean="0">
                <a:latin typeface="Times New Roman"/>
                <a:ea typeface="Times New Roman"/>
              </a:rPr>
            </a:br>
            <a:r>
              <a:rPr lang="ru-RU" sz="1500" dirty="0" smtClean="0">
                <a:latin typeface="Times New Roman"/>
                <a:ea typeface="Times New Roman"/>
              </a:rPr>
              <a:t>по </a:t>
            </a:r>
            <a:r>
              <a:rPr lang="ru-RU" sz="1500" dirty="0">
                <a:latin typeface="Times New Roman"/>
                <a:ea typeface="Times New Roman"/>
              </a:rPr>
              <a:t>обеспечению жильем которых установлены федеральным законодательством</a:t>
            </a:r>
            <a:r>
              <a:rPr lang="ru-RU" sz="1500" dirty="0" smtClean="0">
                <a:latin typeface="Times New Roman"/>
                <a:ea typeface="Times New Roman"/>
              </a:rPr>
              <a:t>, </a:t>
            </a:r>
          </a:p>
          <a:p>
            <a:pPr lvl="0" algn="ctr"/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ведомственной </a:t>
            </a:r>
            <a:r>
              <a:rPr lang="ru-RU" sz="1500" b="1" dirty="0">
                <a:latin typeface="Times New Roman" pitchFamily="18" charset="0"/>
                <a:cs typeface="Times New Roman" pitchFamily="18" charset="0"/>
              </a:rPr>
              <a:t>целевой программы 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Оказание государственной поддержки гражданам 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обеспечении жильем и оплате жилищно-коммунальных услуг» </a:t>
            </a:r>
            <a:endParaRPr lang="ru-RU" sz="15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5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государственной </a:t>
            </a:r>
            <a:r>
              <a:rPr lang="ru-RU" sz="1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программы Российской Федерации 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«Обеспечение доступным 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комфортным жильем и коммунальными услугами граждан Российской Федерации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lvl="0" algn="ctr"/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i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(постановление Правительства Российской Федерации от 30 января 2019 № 62 «О внесении изменений в некоторые акты Правительства Российской Фе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дерации»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332656"/>
            <a:ext cx="8564102" cy="769441"/>
          </a:xfrm>
          <a:prstGeom prst="rect">
            <a:avLst/>
          </a:prstGeom>
          <a:solidFill>
            <a:srgbClr val="DBEDFD"/>
          </a:solidFill>
        </p:spPr>
        <p:txBody>
          <a:bodyPr wrap="square">
            <a:spAutoFit/>
          </a:bodyPr>
          <a:lstStyle/>
          <a:p>
            <a:pPr lvl="0" algn="ctr"/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Оформление </a:t>
            </a:r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государственных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жилищных сертификатов </a:t>
            </a:r>
            <a:endParaRPr lang="ru-RU" sz="22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2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2019 году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50734" y="3297000"/>
            <a:ext cx="2374218" cy="1716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Обеспечение жильем военнослужащих, сотрудников 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  <a:t>органов внутренних дел, подлежащие увольнению с военной службы (службы), 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и 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  <a:t>приравненные к ним 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лица  </a:t>
            </a:r>
            <a:r>
              <a:rPr lang="ru-RU" sz="1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(УВ)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19600" y="3306823"/>
            <a:ext cx="2110200" cy="1740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Обеспечение жильем граждан, признанных </a:t>
            </a:r>
            <a:b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в установленном  порядке вынужденными  переселенцами  </a:t>
            </a:r>
            <a:r>
              <a:rPr lang="ru-RU" sz="1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(ВП)</a:t>
            </a:r>
            <a:endParaRPr lang="ru-RU" sz="14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24128" y="3311305"/>
            <a:ext cx="2808312" cy="174017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Обеспечение жильем граждан, пострадавших в результате радиационных 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  <a:t>аварий и катастроф, 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участников ликвидации  последствий таких аварий и 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  <a:t>приравненные к ним лица </a:t>
            </a:r>
            <a:r>
              <a:rPr lang="ru-RU" sz="1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(МЧ)</a:t>
            </a:r>
            <a:endParaRPr lang="ru-RU" sz="14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22258" y="5229200"/>
            <a:ext cx="2354297" cy="1316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Обеспечение жильем граждан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  <a:t>, выезжающих из районов Крайнего Севера и приравненных к ним 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местностей  </a:t>
            </a:r>
            <a:r>
              <a:rPr lang="ru-RU" sz="1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(ПС)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5231686"/>
            <a:ext cx="2592288" cy="1316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Обеспечение жильем граждан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  <a:t>, подлежащих переселению из закрытых административно-территориальных образований 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sz="1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(ТО)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41800" y="5229199"/>
            <a:ext cx="2182015" cy="13160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Обеспечение 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жильем 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граждан, подлежащих переселению с территории комплекса </a:t>
            </a:r>
            <a:r>
              <a:rPr lang="ru-RU" sz="1400" b="1" dirty="0">
                <a:solidFill>
                  <a:schemeClr val="tx1"/>
                </a:solidFill>
                <a:latin typeface="Times New Roman"/>
                <a:ea typeface="Times New Roman"/>
              </a:rPr>
              <a:t>«Байконур</a:t>
            </a:r>
            <a:r>
              <a:rPr lang="ru-RU" sz="1400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» </a:t>
            </a:r>
            <a:r>
              <a:rPr lang="ru-RU" sz="1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(БК)</a:t>
            </a:r>
            <a:endParaRPr lang="ru-RU" sz="1400" b="1" dirty="0">
              <a:solidFill>
                <a:srgbClr val="C00000"/>
              </a:solidFill>
            </a:endParaRPr>
          </a:p>
        </p:txBody>
      </p:sp>
      <p:cxnSp>
        <p:nvCxnSpPr>
          <p:cNvPr id="12" name="Прямая соединительная линия 11"/>
          <p:cNvCxnSpPr>
            <a:endCxn id="3" idx="0"/>
          </p:cNvCxnSpPr>
          <p:nvPr/>
        </p:nvCxnSpPr>
        <p:spPr>
          <a:xfrm>
            <a:off x="1537843" y="3083196"/>
            <a:ext cx="0" cy="2138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915816" y="3083196"/>
            <a:ext cx="0" cy="21313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4174700" y="3095197"/>
            <a:ext cx="0" cy="1898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436096" y="3095197"/>
            <a:ext cx="0" cy="21340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endCxn id="5" idx="0"/>
          </p:cNvCxnSpPr>
          <p:nvPr/>
        </p:nvCxnSpPr>
        <p:spPr>
          <a:xfrm>
            <a:off x="7128284" y="3083196"/>
            <a:ext cx="0" cy="2281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8676456" y="3083196"/>
            <a:ext cx="0" cy="21313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7946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227967" cy="7920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потребности  в ГЖС</a:t>
            </a:r>
          </a:p>
          <a:p>
            <a:pPr algn="ctr"/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данным ОИВ субъектов </a:t>
            </a:r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и администраций ЗАТО)</a:t>
            </a: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0658114"/>
              </p:ext>
            </p:extLst>
          </p:nvPr>
        </p:nvGraphicFramePr>
        <p:xfrm>
          <a:off x="323528" y="1268760"/>
          <a:ext cx="8227967" cy="5040561"/>
        </p:xfrm>
        <a:graphic>
          <a:graphicData uri="http://schemas.openxmlformats.org/drawingml/2006/table">
            <a:tbl>
              <a:tblPr/>
              <a:tblGrid>
                <a:gridCol w="3215053"/>
                <a:gridCol w="1033552"/>
                <a:gridCol w="1009688"/>
                <a:gridCol w="1153400"/>
                <a:gridCol w="1816274"/>
              </a:tblGrid>
              <a:tr h="40773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Категория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Потребность по годам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Прогноз  выдачи ГЖС  в  2019 г.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77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МЧ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4 601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608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669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1 314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7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Брянская  </a:t>
                      </a:r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обл.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44%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39%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38%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978">
                <a:tc gridSpan="4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ВП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827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204  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1 920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6205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Республика Ингушетия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61</a:t>
                      </a:r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% </a:t>
                      </a:r>
                    </a:p>
                    <a:p>
                      <a:pPr algn="ctr" fontAlgn="ctr"/>
                      <a:endParaRPr lang="ru-RU" sz="800" b="0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40+21)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50</a:t>
                      </a:r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  <a:p>
                      <a:pPr algn="ctr" fontAlgn="ctr"/>
                      <a:endParaRPr lang="ru-RU" sz="800" b="0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15+35)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57% </a:t>
                      </a:r>
                      <a:endParaRPr lang="ru-RU" sz="1800" b="0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800" b="0" i="0" u="none" strike="noStrike" dirty="0" smtClean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(</a:t>
                      </a:r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19+38)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0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Times New Roman"/>
                        </a:rPr>
                        <a:t>Республика Северная Осетия - Алания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97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0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(%  от общего кол-ва гр-н, состоящих на учете)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53 794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(27%)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48 430 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(24%)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 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49 405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(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26%)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2 499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83978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73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(%  от общего кол-ва гр-н, состоящих на учете)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1 375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(8,6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2 262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(14%)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2 425</a:t>
                      </a:r>
                    </a:p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(15%) 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254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2687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424936" cy="1296144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tx1"/>
                </a:solidFill>
              </a:rPr>
              <a:t>График – 2019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Распоряжение  Правительства Российской Федерации        </a:t>
            </a:r>
            <a:b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от  20.02.2019  № 252-р </a:t>
            </a:r>
            <a:br>
              <a:rPr lang="ru-RU" sz="2000" b="1" dirty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xmlns="" val="1553180044"/>
              </p:ext>
            </p:extLst>
          </p:nvPr>
        </p:nvGraphicFramePr>
        <p:xfrm>
          <a:off x="323528" y="1700808"/>
          <a:ext cx="849694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23528" y="1628800"/>
            <a:ext cx="2376264" cy="432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 sz="1800" b="1" i="0" u="none" strike="noStrike" kern="1200" baseline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r>
              <a:rPr lang="ru-RU" sz="18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Всего:  </a:t>
            </a:r>
            <a:r>
              <a:rPr lang="ru-RU" sz="2000" b="1" kern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16 237 508,3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236296" y="1700808"/>
            <a:ext cx="151216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тыс. рублей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5615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1868509275"/>
              </p:ext>
            </p:extLst>
          </p:nvPr>
        </p:nvGraphicFramePr>
        <p:xfrm>
          <a:off x="22829" y="2003900"/>
          <a:ext cx="9036050" cy="4725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332656"/>
            <a:ext cx="8640960" cy="461665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и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реализация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2019 года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36712"/>
            <a:ext cx="8640960" cy="1194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algn="ct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sz="20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на выпуск ГЖС в 2019 году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69875" lvl="0" algn="ct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sz="7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12775" lvl="0" indent="-342900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-   Приказ Минстроя России от 25.02.2019 № 120/</a:t>
            </a:r>
            <a:r>
              <a:rPr lang="ru-RU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(1 квартал)</a:t>
            </a:r>
          </a:p>
          <a:p>
            <a:pPr marL="446088" lvl="0" indent="-268288" algn="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Приказ Минстроя России от 01.04.2019  № 198/</a:t>
            </a:r>
            <a:r>
              <a:rPr lang="ru-RU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(2 квартал)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20.06.2019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5200"/>
            <a:ext cx="933450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8100392" y="5441141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1072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695125642"/>
              </p:ext>
            </p:extLst>
          </p:nvPr>
        </p:nvGraphicFramePr>
        <p:xfrm>
          <a:off x="22829" y="2030885"/>
          <a:ext cx="9036050" cy="4698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51520" y="295200"/>
            <a:ext cx="8640960" cy="830997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Выдача ГЖС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2019 года </a:t>
            </a:r>
          </a:p>
          <a:p>
            <a:pPr algn="ctr" fontAlgn="t"/>
            <a:r>
              <a:rPr lang="ru-RU" sz="2400" i="1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</a:rPr>
              <a:t>в сравнении с </a:t>
            </a:r>
            <a:r>
              <a:rPr lang="en-US" sz="2400" i="1" dirty="0" smtClean="0">
                <a:solidFill>
                  <a:srgbClr val="000000"/>
                </a:solidFill>
                <a:latin typeface="Times New Roman"/>
              </a:rPr>
              <a:t>I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</a:rPr>
              <a:t> полугодием 2018 года)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268760"/>
            <a:ext cx="8640960" cy="1194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lvl="0" algn="ct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sz="2000" b="1" u="sng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Приказы на выпуск ГЖС в 2019 году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269875" lvl="0" algn="ct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sz="700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12775" lvl="0" indent="-342900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-  Приказ Минстроя России от 25.02.2019 № 120/</a:t>
            </a:r>
            <a:r>
              <a:rPr lang="ru-RU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(1 квартал)</a:t>
            </a:r>
          </a:p>
          <a:p>
            <a:pPr marL="446088" lvl="0" indent="-268288" algn="r">
              <a:spcBef>
                <a:spcPct val="20000"/>
              </a:spcBef>
              <a:buClr>
                <a:srgbClr val="31B6FD"/>
              </a:buClr>
              <a:buSzPct val="100000"/>
              <a:defRPr/>
            </a:pPr>
            <a:r>
              <a:rPr lang="ru-RU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 Приказ Минстроя России от 01.04.2019  № 198/</a:t>
            </a:r>
            <a:r>
              <a:rPr lang="ru-RU" b="1" dirty="0" err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b="1" dirty="0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(2 квартал) 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 20.06.2019</a:t>
            </a:r>
          </a:p>
        </p:txBody>
      </p:sp>
    </p:spTree>
    <p:extLst>
      <p:ext uri="{BB962C8B-B14F-4D97-AF65-F5344CB8AC3E}">
        <p14:creationId xmlns:p14="http://schemas.microsoft.com/office/powerpoint/2010/main" xmlns="" val="10242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182" y="116632"/>
            <a:ext cx="8640960" cy="461665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square">
            <a:spAutoFit/>
          </a:bodyPr>
          <a:lstStyle/>
          <a:p>
            <a:pPr algn="ctr" fontAlgn="t"/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Темпы оформления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ГЖС выпуска 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2019 года</a:t>
            </a:r>
            <a:endParaRPr lang="ru-RU" sz="2400" b="1" dirty="0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265026"/>
              </p:ext>
            </p:extLst>
          </p:nvPr>
        </p:nvGraphicFramePr>
        <p:xfrm>
          <a:off x="285183" y="620688"/>
          <a:ext cx="8640959" cy="45365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159"/>
                <a:gridCol w="1440160"/>
                <a:gridCol w="1440160"/>
                <a:gridCol w="1440160"/>
                <a:gridCol w="1440160"/>
                <a:gridCol w="1440160"/>
              </a:tblGrid>
              <a:tr h="46123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</a:p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оформления 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Участвуют в мероприятиях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67980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ФОИВ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ОИВ субъектов РФ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87244">
                <a:tc v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251">
                <a:tc vMerge="1">
                  <a:txBody>
                    <a:bodyPr/>
                    <a:lstStyle/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МЧ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444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80 - 100</a:t>
                      </a:r>
                      <a:r>
                        <a:rPr lang="ru-RU" sz="2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2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19978">
                <a:tc vMerge="1">
                  <a:txBody>
                    <a:bodyPr/>
                    <a:lstStyle/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</a:t>
                      </a:r>
                      <a:r>
                        <a:rPr lang="ru-RU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числе по в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 категориям</a:t>
                      </a:r>
                    </a:p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14</a:t>
                      </a:r>
                      <a:r>
                        <a:rPr lang="ru-RU" sz="22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субъектов РФ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821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50-80%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39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&lt;50%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962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66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66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66CCFF"/>
                    </a:solidFill>
                  </a:tcPr>
                </a:tc>
              </a:tr>
              <a:tr h="619978">
                <a:tc vMerge="1">
                  <a:txBody>
                    <a:bodyPr/>
                    <a:lstStyle/>
                    <a:p>
                      <a:pPr algn="ctr" fontAlgn="ctr"/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по всем категориям</a:t>
                      </a:r>
                    </a:p>
                    <a:p>
                      <a:pPr algn="ctr" fontAlgn="ctr"/>
                      <a:r>
                        <a:rPr lang="ru-RU" sz="2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9 субъектов РФ</a:t>
                      </a:r>
                      <a:endParaRPr lang="ru-RU" sz="2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9512" y="5301208"/>
            <a:ext cx="4752528" cy="14401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Алтай, Башкортостан, </a:t>
            </a:r>
            <a:endParaRPr lang="ru-RU" sz="17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(Якутия), Хакасия, Чеченская;</a:t>
            </a:r>
          </a:p>
          <a:p>
            <a:r>
              <a:rPr lang="ru-RU" sz="17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Края</a:t>
            </a:r>
            <a:r>
              <a:rPr lang="ru-RU" sz="17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Алтайский, Красноярский, Хабаровский;</a:t>
            </a:r>
          </a:p>
          <a:p>
            <a:r>
              <a:rPr lang="ru-RU" sz="17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Области: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Иркутская, Кемеровская, Костромская, Московская, Мурманская, Ростовская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7" name="Прямая со стрелкой 6"/>
          <p:cNvCxnSpPr>
            <a:endCxn id="5" idx="0"/>
          </p:cNvCxnSpPr>
          <p:nvPr/>
        </p:nvCxnSpPr>
        <p:spPr>
          <a:xfrm flipH="1">
            <a:off x="2555776" y="3205352"/>
            <a:ext cx="936104" cy="2095856"/>
          </a:xfrm>
          <a:prstGeom prst="straightConnector1">
            <a:avLst/>
          </a:prstGeom>
          <a:ln w="31750">
            <a:solidFill>
              <a:srgbClr val="F1417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3179925" y="2564904"/>
            <a:ext cx="4286653" cy="64044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179924" y="4509120"/>
            <a:ext cx="4286653" cy="648072"/>
          </a:xfrm>
          <a:prstGeom prst="round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004048" y="5445224"/>
            <a:ext cx="3960440" cy="1224136"/>
          </a:xfrm>
          <a:prstGeom prst="rect">
            <a:avLst/>
          </a:prstGeom>
          <a:solidFill>
            <a:srgbClr val="66CCFF"/>
          </a:solidFill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Республики</a:t>
            </a:r>
            <a:r>
              <a:rPr lang="ru-RU" sz="17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Дагестан, Тыва, Марий Эл;</a:t>
            </a:r>
          </a:p>
          <a:p>
            <a:r>
              <a:rPr lang="ru-RU" sz="17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Области: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Ивановская, Курганская, Омская, Орловская, Рязанская.</a:t>
            </a:r>
          </a:p>
          <a:p>
            <a:r>
              <a:rPr lang="ru-RU" sz="17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Город: </a:t>
            </a:r>
            <a:r>
              <a:rPr lang="ru-RU" sz="1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>
            <a:stCxn id="21" idx="2"/>
            <a:endCxn id="23" idx="0"/>
          </p:cNvCxnSpPr>
          <p:nvPr/>
        </p:nvCxnSpPr>
        <p:spPr>
          <a:xfrm>
            <a:off x="5323251" y="5157192"/>
            <a:ext cx="1661017" cy="288032"/>
          </a:xfrm>
          <a:prstGeom prst="straightConnector1">
            <a:avLst/>
          </a:prstGeom>
          <a:ln w="3175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56287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835415" y="5050295"/>
            <a:ext cx="8058150" cy="1259025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sz="1900" b="1" dirty="0">
                <a:solidFill>
                  <a:prstClr val="black"/>
                </a:solidFill>
              </a:rPr>
              <a:t>Номера </a:t>
            </a:r>
            <a:r>
              <a:rPr lang="ru-RU" sz="1900" b="1" dirty="0" smtClean="0">
                <a:solidFill>
                  <a:prstClr val="black"/>
                </a:solidFill>
              </a:rPr>
              <a:t>ГЖС  действуют  только  в  рамках  одного приказа  </a:t>
            </a:r>
            <a:r>
              <a:rPr lang="ru-RU" sz="1900" b="1" dirty="0">
                <a:solidFill>
                  <a:prstClr val="black"/>
                </a:solidFill>
              </a:rPr>
              <a:t>Минстроя </a:t>
            </a:r>
            <a:r>
              <a:rPr lang="ru-RU" sz="1900" b="1" dirty="0" smtClean="0">
                <a:solidFill>
                  <a:prstClr val="black"/>
                </a:solidFill>
              </a:rPr>
              <a:t> России </a:t>
            </a:r>
            <a:endParaRPr lang="ru-RU" sz="1900" b="1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ClrTx/>
              <a:buNone/>
            </a:pPr>
            <a:r>
              <a:rPr lang="ru-RU" sz="1900" b="1" dirty="0" smtClean="0">
                <a:solidFill>
                  <a:srgbClr val="C00000"/>
                </a:solidFill>
              </a:rPr>
              <a:t>Отчеты по перечням неиспользованных серий и номеров ГЖС  предоставлять НЕ НАДО </a:t>
            </a:r>
          </a:p>
          <a:p>
            <a:pPr marL="11430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114300" indent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algn="ctr">
              <a:buFontTx/>
              <a:buChar char="-"/>
            </a:pPr>
            <a:endParaRPr lang="ru-RU" sz="2800" b="1" dirty="0" smtClean="0"/>
          </a:p>
          <a:p>
            <a:pPr algn="ctr"/>
            <a:endParaRPr lang="ru-RU" sz="4400" b="1" dirty="0"/>
          </a:p>
          <a:p>
            <a:pPr marL="114300" indent="0" algn="ctr">
              <a:buNone/>
            </a:pPr>
            <a:endParaRPr lang="ru-RU" sz="44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96054" y="1940968"/>
            <a:ext cx="2592288" cy="177606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Реестр(ы) выданных </a:t>
            </a:r>
            <a:r>
              <a:rPr lang="ru-RU" b="1" dirty="0" smtClean="0">
                <a:solidFill>
                  <a:schemeClr val="tx1"/>
                </a:solidFill>
              </a:rPr>
              <a:t>  ГЖС 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по </a:t>
            </a:r>
            <a:r>
              <a:rPr lang="ru-RU" b="1" dirty="0">
                <a:solidFill>
                  <a:schemeClr val="tx1"/>
                </a:solidFill>
              </a:rPr>
              <a:t>текущему </a:t>
            </a:r>
            <a:r>
              <a:rPr lang="ru-RU" b="1" dirty="0" smtClean="0">
                <a:solidFill>
                  <a:schemeClr val="tx1"/>
                </a:solidFill>
              </a:rPr>
              <a:t>приказу </a:t>
            </a:r>
          </a:p>
          <a:p>
            <a:pPr algn="ctr"/>
            <a:endParaRPr lang="ru-RU" sz="14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(</a:t>
            </a:r>
            <a:r>
              <a:rPr lang="ru-RU" sz="1400" b="1" i="1" dirty="0">
                <a:solidFill>
                  <a:schemeClr val="tx1"/>
                </a:solidFill>
              </a:rPr>
              <a:t>ежемесячно на 20 число)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1910481"/>
            <a:ext cx="2592288" cy="1944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Реестр(ы</a:t>
            </a:r>
            <a:r>
              <a:rPr lang="ru-RU" b="1" dirty="0">
                <a:solidFill>
                  <a:schemeClr val="tx1"/>
                </a:solidFill>
              </a:rPr>
              <a:t>) исключенных </a:t>
            </a:r>
            <a:r>
              <a:rPr lang="ru-RU" b="1" dirty="0" smtClean="0">
                <a:solidFill>
                  <a:schemeClr val="tx1"/>
                </a:solidFill>
              </a:rPr>
              <a:t> ГЖС </a:t>
            </a:r>
          </a:p>
          <a:p>
            <a:pPr algn="ctr"/>
            <a:endParaRPr lang="ru-RU" sz="1400" b="1" i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(</a:t>
            </a:r>
            <a:r>
              <a:rPr lang="ru-RU" sz="1400" b="1" i="1" dirty="0">
                <a:solidFill>
                  <a:schemeClr val="tx1"/>
                </a:solidFill>
              </a:rPr>
              <a:t>отдельно по приказам и категориям)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74432" y="1931259"/>
            <a:ext cx="2701280" cy="1944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Заявки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на дополнительный выпуск   ГЖС на </a:t>
            </a:r>
            <a:r>
              <a:rPr lang="ru-RU" b="1" dirty="0">
                <a:solidFill>
                  <a:schemeClr val="tx1"/>
                </a:solidFill>
              </a:rPr>
              <a:t>следующий квартал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</a:rPr>
              <a:t>(</a:t>
            </a:r>
            <a:r>
              <a:rPr lang="ru-RU" sz="1400" b="1" i="1" dirty="0">
                <a:solidFill>
                  <a:schemeClr val="tx1"/>
                </a:solidFill>
              </a:rPr>
              <a:t>отдельно по Графикам и категориям)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620688"/>
            <a:ext cx="4896544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Отчеты   </a:t>
            </a:r>
            <a:r>
              <a:rPr lang="ru-RU" sz="2000" b="1" dirty="0">
                <a:solidFill>
                  <a:schemeClr val="tx1"/>
                </a:solidFill>
              </a:rPr>
              <a:t>по </a:t>
            </a:r>
            <a:r>
              <a:rPr lang="ru-RU" sz="2000" b="1" dirty="0" smtClean="0">
                <a:solidFill>
                  <a:schemeClr val="tx1"/>
                </a:solidFill>
              </a:rPr>
              <a:t> окончании   приказов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74912" y="1628800"/>
            <a:ext cx="5881296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2" idx="0"/>
          </p:cNvCxnSpPr>
          <p:nvPr/>
        </p:nvCxnSpPr>
        <p:spPr>
          <a:xfrm>
            <a:off x="1592198" y="1628800"/>
            <a:ext cx="0" cy="312168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2"/>
            <a:endCxn id="6" idx="0"/>
          </p:cNvCxnSpPr>
          <p:nvPr/>
        </p:nvCxnSpPr>
        <p:spPr>
          <a:xfrm>
            <a:off x="4499992" y="1196752"/>
            <a:ext cx="0" cy="713729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7456208" y="1628800"/>
            <a:ext cx="0" cy="29968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827584" y="4149080"/>
            <a:ext cx="8065985" cy="7452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 заявках </a:t>
            </a:r>
            <a:r>
              <a:rPr lang="ru-RU" b="1" dirty="0" smtClean="0">
                <a:solidFill>
                  <a:schemeClr val="tx1"/>
                </a:solidFill>
              </a:rPr>
              <a:t> обязательно  указывать  </a:t>
            </a:r>
            <a:r>
              <a:rPr lang="ru-RU" b="1" dirty="0">
                <a:solidFill>
                  <a:srgbClr val="C00000"/>
                </a:solidFill>
              </a:rPr>
              <a:t>остаток суммы 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средств </a:t>
            </a:r>
            <a:r>
              <a:rPr lang="ru-RU" b="1" dirty="0">
                <a:solidFill>
                  <a:schemeClr val="tx1"/>
                </a:solidFill>
              </a:rPr>
              <a:t>социальных </a:t>
            </a:r>
            <a:r>
              <a:rPr lang="ru-RU" b="1" dirty="0" smtClean="0">
                <a:solidFill>
                  <a:schemeClr val="tx1"/>
                </a:solidFill>
              </a:rPr>
              <a:t> и  </a:t>
            </a:r>
            <a:r>
              <a:rPr lang="ru-RU" b="1" dirty="0" smtClean="0">
                <a:solidFill>
                  <a:srgbClr val="C00000"/>
                </a:solidFill>
              </a:rPr>
              <a:t>количество  ГЖС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 которое  будет  </a:t>
            </a:r>
            <a:r>
              <a:rPr lang="ru-RU" b="1" dirty="0">
                <a:solidFill>
                  <a:schemeClr val="tx1"/>
                </a:solidFill>
              </a:rPr>
              <a:t>оформлено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323528" y="4149080"/>
            <a:ext cx="332057" cy="158417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27297" y="5898458"/>
            <a:ext cx="302840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505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  <a:fontScheme name="Воздушный поток">
    <a:majorFont>
      <a:latin typeface="Trebuchet MS"/>
      <a:ea typeface=""/>
      <a:cs typeface=""/>
      <a:font script="Jpan" typeface="HGｺﾞｼｯｸM"/>
      <a:font script="Hang" typeface="HY그래픽B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Trebuchet MS"/>
      <a:ea typeface=""/>
      <a:cs typeface=""/>
      <a:font script="Jpan" typeface="HGｺﾞｼｯｸM"/>
      <a:font script="Hang" typeface="HY그래픽M"/>
      <a:font script="Hans" typeface="方正姚体"/>
      <a:font script="Hant" typeface="微軟正黑體"/>
      <a:font script="Arab" typeface="Tahoma"/>
      <a:font script="Hebr" typeface="Gisha"/>
      <a:font script="Thai" typeface="Iris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Воздушный поток">
    <a:fillStyleLst>
      <a:solidFill>
        <a:schemeClr val="phClr"/>
      </a:solidFill>
      <a:gradFill rotWithShape="1">
        <a:gsLst>
          <a:gs pos="28000">
            <a:schemeClr val="phClr">
              <a:tint val="18000"/>
              <a:satMod val="120000"/>
              <a:lumMod val="88000"/>
            </a:schemeClr>
          </a:gs>
          <a:gs pos="100000">
            <a:schemeClr val="phClr">
              <a:tint val="40000"/>
              <a:satMod val="100000"/>
              <a:lumMod val="78000"/>
            </a:schemeClr>
          </a:gs>
        </a:gsLst>
        <a:lin ang="5400000" scaled="0"/>
      </a:gradFill>
      <a:gradFill rotWithShape="1">
        <a:gsLst>
          <a:gs pos="0">
            <a:schemeClr val="phClr">
              <a:lumMod val="95000"/>
            </a:schemeClr>
          </a:gs>
          <a:gs pos="100000">
            <a:schemeClr val="phClr">
              <a:shade val="82000"/>
              <a:satMod val="125000"/>
              <a:lumMod val="74000"/>
            </a:schemeClr>
          </a:gs>
        </a:gsLst>
        <a:lin ang="5400000" scaled="0"/>
      </a:gradFill>
    </a:fillStyleLst>
    <a:lnStyleLst>
      <a:ln w="9525" cap="flat" cmpd="sng" algn="ctr">
        <a:solidFill>
          <a:schemeClr val="phClr"/>
        </a:solidFill>
        <a:prstDash val="solid"/>
      </a:ln>
      <a:ln w="15875" cap="flat" cmpd="sng" algn="ctr">
        <a:solidFill>
          <a:schemeClr val="phClr">
            <a:shade val="75000"/>
            <a:satMod val="125000"/>
            <a:lumMod val="7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a:effectStyle>
      <a:effectStyle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a:effectStyle>
      <a:effectStyle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phClr">
              <a:shade val="30000"/>
              <a:satMod val="12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8000"/>
              <a:shade val="90000"/>
              <a:satMod val="160000"/>
              <a:lumMod val="100000"/>
            </a:schemeClr>
          </a:gs>
          <a:gs pos="60000">
            <a:schemeClr val="phClr">
              <a:tint val="95000"/>
              <a:shade val="100000"/>
              <a:satMod val="130000"/>
              <a:lumMod val="130000"/>
            </a:schemeClr>
          </a:gs>
          <a:gs pos="100000">
            <a:schemeClr val="phClr">
              <a:tint val="97000"/>
              <a:shade val="100000"/>
              <a:hueMod val="100000"/>
              <a:satMod val="140000"/>
              <a:lumMod val="80000"/>
            </a:schemeClr>
          </a:gs>
        </a:gsLst>
        <a:path path="circle">
          <a:fillToRect l="20000" t="10000" r="20000" b="60000"/>
        </a:path>
      </a:gradFill>
      <a:gradFill rotWithShape="1">
        <a:gsLst>
          <a:gs pos="0">
            <a:schemeClr val="phClr">
              <a:tint val="94000"/>
              <a:satMod val="160000"/>
              <a:lumMod val="160000"/>
            </a:schemeClr>
          </a:gs>
          <a:gs pos="42000">
            <a:schemeClr val="phClr">
              <a:tint val="94000"/>
              <a:shade val="94000"/>
              <a:satMod val="160000"/>
              <a:lumMod val="130000"/>
            </a:schemeClr>
          </a:gs>
          <a:gs pos="100000">
            <a:schemeClr val="phClr">
              <a:tint val="97000"/>
              <a:shade val="94000"/>
              <a:satMod val="180000"/>
              <a:lumMod val="84000"/>
            </a:schemeClr>
          </a:gs>
        </a:gsLst>
        <a:path path="circle">
          <a:fillToRect l="24000" t="44000" r="24000" b="12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10408</TotalTime>
  <Words>716</Words>
  <Application>Microsoft Office PowerPoint</Application>
  <PresentationFormat>Экран (4:3)</PresentationFormat>
  <Paragraphs>196</Paragraphs>
  <Slides>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Слайд 1</vt:lpstr>
      <vt:lpstr>Слайд 2</vt:lpstr>
      <vt:lpstr>Слайд 3</vt:lpstr>
      <vt:lpstr>График – 2019  Распоряжение  Правительства Российской Федерации          от  20.02.2019  № 252-р  </vt:lpstr>
      <vt:lpstr>Слайд 5</vt:lpstr>
      <vt:lpstr>Слайд 6</vt:lpstr>
      <vt:lpstr>Слайд 7</vt:lpstr>
      <vt:lpstr>Слайд 8</vt:lpstr>
    </vt:vector>
  </TitlesOfParts>
  <Company>ГУОД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итоги оформления и выдачи государственных жилищных сертификатов в первом полугодии 2013 года</dc:title>
  <dc:creator>Сапронова Ольга Валентиновна</dc:creator>
  <cp:lastModifiedBy>sony</cp:lastModifiedBy>
  <cp:revision>595</cp:revision>
  <cp:lastPrinted>2019-05-20T14:44:33Z</cp:lastPrinted>
  <dcterms:created xsi:type="dcterms:W3CDTF">2013-05-22T11:57:24Z</dcterms:created>
  <dcterms:modified xsi:type="dcterms:W3CDTF">2019-05-20T18:06:58Z</dcterms:modified>
</cp:coreProperties>
</file>